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</p:sldMasterIdLst>
  <p:notesMasterIdLst>
    <p:notesMasterId r:id="rId41"/>
  </p:notesMasterIdLst>
  <p:handoutMasterIdLst>
    <p:handoutMasterId r:id="rId42"/>
  </p:handoutMasterIdLst>
  <p:sldIdLst>
    <p:sldId id="256" r:id="rId5"/>
    <p:sldId id="257" r:id="rId6"/>
    <p:sldId id="258" r:id="rId7"/>
    <p:sldId id="259" r:id="rId8"/>
    <p:sldId id="268" r:id="rId9"/>
    <p:sldId id="260" r:id="rId10"/>
    <p:sldId id="261" r:id="rId11"/>
    <p:sldId id="264" r:id="rId12"/>
    <p:sldId id="265" r:id="rId13"/>
    <p:sldId id="271" r:id="rId14"/>
    <p:sldId id="293" r:id="rId15"/>
    <p:sldId id="294" r:id="rId16"/>
    <p:sldId id="295" r:id="rId17"/>
    <p:sldId id="302" r:id="rId18"/>
    <p:sldId id="266" r:id="rId19"/>
    <p:sldId id="267" r:id="rId20"/>
    <p:sldId id="269" r:id="rId21"/>
    <p:sldId id="270" r:id="rId22"/>
    <p:sldId id="273" r:id="rId23"/>
    <p:sldId id="274" r:id="rId24"/>
    <p:sldId id="275" r:id="rId25"/>
    <p:sldId id="277" r:id="rId26"/>
    <p:sldId id="279" r:id="rId27"/>
    <p:sldId id="281" r:id="rId28"/>
    <p:sldId id="283" r:id="rId29"/>
    <p:sldId id="285" r:id="rId30"/>
    <p:sldId id="287" r:id="rId31"/>
    <p:sldId id="289" r:id="rId32"/>
    <p:sldId id="290" r:id="rId33"/>
    <p:sldId id="291" r:id="rId34"/>
    <p:sldId id="292" r:id="rId35"/>
    <p:sldId id="296" r:id="rId36"/>
    <p:sldId id="297" r:id="rId37"/>
    <p:sldId id="298" r:id="rId38"/>
    <p:sldId id="299" r:id="rId39"/>
    <p:sldId id="304" r:id="rId40"/>
  </p:sldIdLst>
  <p:sldSz cx="9144000" cy="6858000" type="screen4x3"/>
  <p:notesSz cx="6797675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CC00CC"/>
    <a:srgbClr val="FFCC6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960EBE-224E-4CF4-879B-518F5F81CB5E}" v="2" dt="2024-03-11T07:25:38.5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16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handoutMaster" Target="handoutMasters/handoutMaster1.xml"/><Relationship Id="rId47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AB3BFDD-5401-486D-8204-1AEFFF09BCE3}" type="datetimeFigureOut">
              <a:rPr lang="sl-SI"/>
              <a:pPr>
                <a:defRPr/>
              </a:pPr>
              <a:t>11. 03. 2024</a:t>
            </a:fld>
            <a:endParaRPr lang="sl-SI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4C90EFB-B6EB-4591-9225-23EF7743B5F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1295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66BA4-B3F8-481D-B2C8-C61EE8003112}" type="datetimeFigureOut">
              <a:rPr lang="en-US"/>
              <a:pPr>
                <a:defRPr/>
              </a:pPr>
              <a:t>3/11/2024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1CFFC8C-5306-41C7-9C61-1EF1B7FAD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55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2782F3-F796-4457-9CDD-CE6B09384CD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37B91F-E804-4981-AC6F-EF17D17893F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54A140-281E-48BF-B869-711B0EA4458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7048AD-4B4B-4A84-AD3C-0B8B0EBF1D6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7B2C12-D20A-4B03-879B-D85D2C43DC8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57E9EB-8420-481B-9B20-8F916A292B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/>
        </p:nvSpPr>
        <p:spPr bwMode="auto">
          <a:xfrm>
            <a:off x="442913" y="103188"/>
            <a:ext cx="8243887" cy="1314450"/>
          </a:xfrm>
          <a:prstGeom prst="rect">
            <a:avLst/>
          </a:prstGeom>
        </p:spPr>
        <p:txBody>
          <a:bodyPr anchor="b"/>
          <a:lstStyle/>
          <a:p>
            <a:pPr algn="ctr" eaLnBrk="0" hangingPunct="0">
              <a:lnSpc>
                <a:spcPct val="90000"/>
              </a:lnSpc>
              <a:defRPr/>
            </a:pPr>
            <a:endParaRPr lang="sl-SI" sz="4400">
              <a:solidFill>
                <a:schemeClr val="tx2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/>
        </p:nvSpPr>
        <p:spPr bwMode="auto">
          <a:xfrm>
            <a:off x="457200" y="1600200"/>
            <a:ext cx="8229600" cy="4456113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sl-SI" sz="32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B8735-145F-44D3-B8B8-0C1D646835C6}" type="datetimeFigureOut">
              <a:rPr lang="en-US"/>
              <a:pPr>
                <a:defRPr/>
              </a:pPr>
              <a:t>3/11/2024</a:t>
            </a:fld>
            <a:endParaRPr lang="sl-SI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D8015-8463-41DC-B945-DDF050ED2F1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CD796-B321-4BED-BACA-83754BE41B3B}" type="datetimeFigureOut">
              <a:rPr lang="en-US"/>
              <a:pPr>
                <a:defRPr/>
              </a:pPr>
              <a:t>3/11/2024</a:t>
            </a:fld>
            <a:endParaRPr lang="sl-SI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83AE7-2FE5-4B1F-BC6E-7EF5D70A24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49A6A-1BDC-40B8-89D1-3224A8E47314}" type="datetimeFigureOut">
              <a:rPr lang="en-US"/>
              <a:pPr>
                <a:defRPr/>
              </a:pPr>
              <a:t>3/11/2024</a:t>
            </a:fld>
            <a:endParaRPr lang="sl-SI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23F25-8227-4FD3-B4BA-298E160B4E8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FF7F1-8CA6-488C-A4DE-D3556B3E11C3}" type="datetimeFigureOut">
              <a:rPr lang="en-US"/>
              <a:pPr>
                <a:defRPr/>
              </a:pPr>
              <a:t>3/11/2024</a:t>
            </a:fld>
            <a:endParaRPr lang="sl-SI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14FDD-87F2-42CD-B932-B935A18CD88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CF0E8-07EF-4CD2-9FE6-1DA0C4F6F80D}" type="datetimeFigureOut">
              <a:rPr lang="en-US"/>
              <a:pPr>
                <a:defRPr/>
              </a:pPr>
              <a:t>3/11/2024</a:t>
            </a:fld>
            <a:endParaRPr lang="sl-SI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AB826-185D-4CFE-870C-7F47B9857F2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11672-9FA8-49DC-B6D1-48CAC2501B2D}" type="datetimeFigureOut">
              <a:rPr lang="en-US"/>
              <a:pPr>
                <a:defRPr/>
              </a:pPr>
              <a:t>3/11/2024</a:t>
            </a:fld>
            <a:endParaRPr lang="sl-SI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F3790-19A4-450A-B71E-B794E7F8137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3EF8C-E1F7-42B8-87C2-348DA17A16F0}" type="datetimeFigureOut">
              <a:rPr lang="en-US"/>
              <a:pPr>
                <a:defRPr/>
              </a:pPr>
              <a:t>3/11/2024</a:t>
            </a:fld>
            <a:endParaRPr lang="sl-SI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9D048-F65E-4EF1-8F49-92C6A1D997F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63C8E-AD53-4481-A8F3-BC4994C968E7}" type="datetimeFigureOut">
              <a:rPr lang="en-US"/>
              <a:pPr>
                <a:defRPr/>
              </a:pPr>
              <a:t>3/11/2024</a:t>
            </a:fld>
            <a:endParaRPr lang="sl-SI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89346-DB58-4751-9364-E047CDD5E2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0648A-92B4-4CE0-A7E7-03CD6D43FFF3}" type="datetimeFigureOut">
              <a:rPr lang="en-US"/>
              <a:pPr>
                <a:defRPr/>
              </a:pPr>
              <a:t>3/11/2024</a:t>
            </a:fld>
            <a:endParaRPr lang="sl-SI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EB093-3247-481A-AE95-AC8425AE591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DB535-4CBB-41F1-8929-61DB160FE796}" type="datetimeFigureOut">
              <a:rPr lang="en-US"/>
              <a:pPr>
                <a:defRPr/>
              </a:pPr>
              <a:t>3/11/2024</a:t>
            </a:fld>
            <a:endParaRPr lang="sl-SI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170E4-70EE-41DA-95D2-4A32F4D0380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6323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5632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2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2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</p:grpSp>
        <p:sp>
          <p:nvSpPr>
            <p:cNvPr id="5632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56330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31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32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33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34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56336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sl-SI"/>
                </a:p>
              </p:txBody>
            </p:sp>
            <p:sp>
              <p:nvSpPr>
                <p:cNvPr id="56337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sl-SI"/>
                </a:p>
              </p:txBody>
            </p:sp>
            <p:sp>
              <p:nvSpPr>
                <p:cNvPr id="56338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9" y="1723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sl-SI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56340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41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42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56344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45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46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56348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49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  <p:sp>
            <p:nvSpPr>
              <p:cNvPr id="56350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l-SI"/>
              </a:p>
            </p:txBody>
          </p:sp>
        </p:grpSp>
        <p:sp>
          <p:nvSpPr>
            <p:cNvPr id="56351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52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53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54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55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56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57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58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59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60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61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62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63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  <p:sp>
          <p:nvSpPr>
            <p:cNvPr id="56364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l-SI"/>
            </a:p>
          </p:txBody>
        </p:sp>
      </p:grpSp>
      <p:sp>
        <p:nvSpPr>
          <p:cNvPr id="5636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Kliknite, če želite urediti slog naslova matrice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636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2E85C9FB-6347-41CB-89CA-E3B562858DFA}" type="datetimeFigureOut">
              <a:rPr lang="en-US"/>
              <a:pPr>
                <a:defRPr/>
              </a:pPr>
              <a:t>3/11/2024</a:t>
            </a:fld>
            <a:endParaRPr lang="sl-SI"/>
          </a:p>
        </p:txBody>
      </p:sp>
      <p:sp>
        <p:nvSpPr>
          <p:cNvPr id="5636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636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49B50F-0A9B-4F12-995A-3F70A307B27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687" r:id="rId3"/>
    <p:sldLayoutId id="2147483686" r:id="rId4"/>
    <p:sldLayoutId id="2147483685" r:id="rId5"/>
    <p:sldLayoutId id="2147483684" r:id="rId6"/>
    <p:sldLayoutId id="2147483683" r:id="rId7"/>
    <p:sldLayoutId id="2147483682" r:id="rId8"/>
    <p:sldLayoutId id="2147483681" r:id="rId9"/>
    <p:sldLayoutId id="2147483680" r:id="rId10"/>
    <p:sldLayoutId id="2147483679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aingym-slovenija.si/" TargetMode="External"/><Relationship Id="rId2" Type="http://schemas.openxmlformats.org/officeDocument/2006/relationships/hyperlink" Target="http://www.sinapsa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sl-SI" sz="4000" b="1" dirty="0">
                <a:latin typeface="Arial" charset="0"/>
              </a:rPr>
              <a:t>Učna delavnica</a:t>
            </a:r>
            <a:br>
              <a:rPr lang="sl-SI" sz="4800" b="1" dirty="0">
                <a:latin typeface="Arial" charset="0"/>
              </a:rPr>
            </a:br>
            <a:r>
              <a:rPr lang="sl-SI" sz="4800" b="1" dirty="0"/>
              <a:t>“U</a:t>
            </a:r>
            <a:r>
              <a:rPr lang="sl-SI" sz="4800" b="1" dirty="0">
                <a:latin typeface="Arial" charset="0"/>
              </a:rPr>
              <a:t>čim se (na)učiti”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3188" y="3849688"/>
            <a:ext cx="6397625" cy="172720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sl-SI" sz="1800" b="1" dirty="0">
              <a:solidFill>
                <a:srgbClr val="89898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sl-SI" sz="1800" b="1" dirty="0">
              <a:solidFill>
                <a:srgbClr val="89898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sl-SI" sz="1800" b="1" dirty="0">
                <a:solidFill>
                  <a:srgbClr val="89898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Andragoški zavod Maribor–Ljudska univerza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sl-SI" sz="1800" b="1" dirty="0">
              <a:solidFill>
                <a:srgbClr val="89898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sl-SI" sz="1800" b="1" dirty="0">
                <a:solidFill>
                  <a:srgbClr val="89898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Maribor, 20</a:t>
            </a:r>
            <a:r>
              <a:rPr lang="sl-SI" sz="1800" b="1" dirty="0">
                <a:solidFill>
                  <a:srgbClr val="89898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16</a:t>
            </a:r>
          </a:p>
        </p:txBody>
      </p:sp>
      <p:pic>
        <p:nvPicPr>
          <p:cNvPr id="15364" name="Picture 5" descr="A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476250"/>
            <a:ext cx="1871662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ISIO_MB_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5" y="588963"/>
            <a:ext cx="777875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Ključne besede: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2400"/>
              <a:t>običajno so to: </a:t>
            </a:r>
            <a:r>
              <a:rPr lang="sl-SI" sz="2400" b="1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samostalniki, glagoli, včasih pridevniki</a:t>
            </a:r>
            <a:r>
              <a:rPr lang="sl-SI" sz="2400" b="1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  <a:r>
              <a:rPr lang="sl-SI" sz="2400" b="1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eaLnBrk="1" hangingPunct="1">
              <a:buFontTx/>
              <a:buNone/>
              <a:defRPr/>
            </a:pPr>
            <a:endParaRPr lang="sl-SI" sz="2400" b="1">
              <a:solidFill>
                <a:srgbClr val="00CC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sl-SI" sz="2400" b="1">
                <a:solidFill>
                  <a:srgbClr val="FF0066"/>
                </a:solidFill>
              </a:rPr>
              <a:t>ne podčrtujmo več kot 20% gradiva </a:t>
            </a:r>
            <a:r>
              <a:rPr lang="sl-SI" sz="2400">
                <a:solidFill>
                  <a:srgbClr val="FF0066"/>
                </a:solidFill>
              </a:rPr>
              <a:t>(če je večina teksta podčrtana, postane nepregledna</a:t>
            </a:r>
            <a:r>
              <a:rPr lang="sl-SI" sz="2400">
                <a:solidFill>
                  <a:srgbClr val="FF0066"/>
                </a:solidFill>
                <a:latin typeface="Arial" charset="0"/>
              </a:rPr>
              <a:t>)</a:t>
            </a:r>
            <a:r>
              <a:rPr lang="sl-SI" sz="2400">
                <a:solidFill>
                  <a:srgbClr val="FF0066"/>
                </a:solidFill>
              </a:rPr>
              <a:t>;</a:t>
            </a:r>
            <a:r>
              <a:rPr lang="sl-SI" sz="2400" b="1">
                <a:solidFill>
                  <a:srgbClr val="FF0066"/>
                </a:solidFill>
              </a:rPr>
              <a:t> </a:t>
            </a:r>
            <a:r>
              <a:rPr lang="sl-SI" sz="2400"/>
              <a:t>koristno je uporabljati</a:t>
            </a:r>
            <a:r>
              <a:rPr lang="sl-SI" sz="2400" b="1"/>
              <a:t> različne načine podčrtovanja – </a:t>
            </a:r>
            <a:r>
              <a:rPr lang="sl-SI" sz="2400"/>
              <a:t>npr. </a:t>
            </a:r>
            <a:r>
              <a:rPr lang="sl-SI" sz="2400" b="1"/>
              <a:t>ravno, vijugasto, barvno</a:t>
            </a:r>
            <a:r>
              <a:rPr lang="sl-SI" sz="2400"/>
              <a:t>, pri čemer vsaka pomeni nekaj drugega!.</a:t>
            </a:r>
          </a:p>
          <a:p>
            <a:pPr eaLnBrk="1" hangingPunct="1">
              <a:buFontTx/>
              <a:buNone/>
              <a:defRPr/>
            </a:pPr>
            <a:endParaRPr lang="sl-SI" sz="2400"/>
          </a:p>
          <a:p>
            <a:pPr eaLnBrk="1" hangingPunct="1">
              <a:defRPr/>
            </a:pPr>
            <a:endParaRPr lang="sl-SI" sz="2400" b="1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sl-SI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Miselni vzorci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800"/>
              <a:t>Ponazarjajo </a:t>
            </a:r>
            <a:r>
              <a:rPr lang="sl-SI" sz="2800" b="1"/>
              <a:t>naravno funkcijo</a:t>
            </a:r>
            <a:r>
              <a:rPr lang="sl-SI" sz="2800"/>
              <a:t> naših možgan</a:t>
            </a:r>
            <a:r>
              <a:rPr lang="sl-SI" sz="2800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800"/>
          </a:p>
          <a:p>
            <a:pPr eaLnBrk="1" hangingPunct="1">
              <a:lnSpc>
                <a:spcPct val="80000"/>
              </a:lnSpc>
            </a:pPr>
            <a:r>
              <a:rPr lang="sl-SI" sz="2800"/>
              <a:t>So koristen </a:t>
            </a:r>
            <a:r>
              <a:rPr lang="sl-SI" sz="2800" b="1"/>
              <a:t>učni pripomoček</a:t>
            </a:r>
            <a:r>
              <a:rPr lang="sl-SI" sz="2800"/>
              <a:t>, ki si ga izdela vsak učenec sam</a:t>
            </a:r>
            <a:r>
              <a:rPr lang="sl-SI" sz="2800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800"/>
          </a:p>
          <a:p>
            <a:pPr eaLnBrk="1" hangingPunct="1">
              <a:lnSpc>
                <a:spcPct val="80000"/>
              </a:lnSpc>
            </a:pPr>
            <a:r>
              <a:rPr lang="sl-SI" sz="2800"/>
              <a:t>Pri tem uporablja </a:t>
            </a:r>
            <a:r>
              <a:rPr lang="sl-SI" sz="2800" b="1"/>
              <a:t>domišljijo</a:t>
            </a:r>
            <a:r>
              <a:rPr lang="sl-SI" sz="2800"/>
              <a:t>, ustvarjalnost in samostojnost</a:t>
            </a:r>
            <a:r>
              <a:rPr lang="sl-SI" sz="2800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800"/>
          </a:p>
          <a:p>
            <a:pPr eaLnBrk="1" hangingPunct="1">
              <a:lnSpc>
                <a:spcPct val="80000"/>
              </a:lnSpc>
            </a:pPr>
            <a:r>
              <a:rPr lang="sl-SI" sz="2800"/>
              <a:t>Učenje </a:t>
            </a:r>
            <a:r>
              <a:rPr lang="sl-SI" sz="2800" b="1"/>
              <a:t>(ponavljanje)</a:t>
            </a:r>
            <a:r>
              <a:rPr lang="sl-SI" sz="2800"/>
              <a:t> postane </a:t>
            </a:r>
            <a:r>
              <a:rPr lang="sl-SI" sz="2800" b="1"/>
              <a:t>lažje</a:t>
            </a:r>
            <a:r>
              <a:rPr lang="sl-SI" sz="2800"/>
              <a:t> in zanimivejše</a:t>
            </a:r>
            <a:r>
              <a:rPr lang="sl-SI" sz="2800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endParaRPr lang="sl-SI" sz="2800"/>
          </a:p>
          <a:p>
            <a:pPr eaLnBrk="1" hangingPunct="1">
              <a:lnSpc>
                <a:spcPct val="80000"/>
              </a:lnSpc>
            </a:pPr>
            <a:endParaRPr lang="sl-SI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Cilj miselnih vzorcev je: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800"/>
              <a:t>Porabiti </a:t>
            </a:r>
            <a:r>
              <a:rPr lang="sl-SI" sz="2800" b="1"/>
              <a:t>manj časa</a:t>
            </a:r>
            <a:r>
              <a:rPr lang="sl-SI" sz="2800"/>
              <a:t> za učenje</a:t>
            </a:r>
            <a:endParaRPr lang="sl-SI" sz="2800">
              <a:latin typeface="Arial" charset="0"/>
            </a:endParaRPr>
          </a:p>
          <a:p>
            <a:pPr eaLnBrk="1" hangingPunct="1"/>
            <a:r>
              <a:rPr lang="sl-SI" sz="2800"/>
              <a:t>Narediti učenje </a:t>
            </a:r>
            <a:r>
              <a:rPr lang="sl-SI" sz="2800" b="1"/>
              <a:t>učinkovitejše</a:t>
            </a:r>
            <a:endParaRPr lang="sl-SI" sz="2800" b="1">
              <a:latin typeface="Arial" charset="0"/>
            </a:endParaRPr>
          </a:p>
          <a:p>
            <a:pPr eaLnBrk="1" hangingPunct="1"/>
            <a:r>
              <a:rPr lang="sl-SI" sz="2800"/>
              <a:t>Uriti možgane, da bodo sposobni: </a:t>
            </a:r>
          </a:p>
          <a:p>
            <a:pPr eaLnBrk="1" hangingPunct="1">
              <a:buFontTx/>
              <a:buNone/>
            </a:pPr>
            <a:r>
              <a:rPr lang="sl-SI" sz="2800"/>
              <a:t>- </a:t>
            </a:r>
            <a:r>
              <a:rPr lang="sl-SI" sz="2800" b="1" u="sng"/>
              <a:t>ločevanja bistvenega od nebistvenega</a:t>
            </a:r>
          </a:p>
          <a:p>
            <a:pPr eaLnBrk="1" hangingPunct="1">
              <a:buFontTx/>
              <a:buNone/>
            </a:pPr>
            <a:r>
              <a:rPr lang="sl-SI" sz="2800" u="sng"/>
              <a:t>- </a:t>
            </a:r>
            <a:r>
              <a:rPr lang="sl-SI" sz="2800" b="1" u="sng"/>
              <a:t>zapisovanja kratkih povzetkov</a:t>
            </a:r>
          </a:p>
          <a:p>
            <a:pPr eaLnBrk="1" hangingPunct="1">
              <a:buFontTx/>
              <a:buNone/>
            </a:pPr>
            <a:r>
              <a:rPr lang="sl-SI" sz="2800" u="sng"/>
              <a:t>- </a:t>
            </a:r>
            <a:r>
              <a:rPr lang="sl-SI" sz="2800" b="1" u="sng"/>
              <a:t>povezovanja pojmov</a:t>
            </a:r>
          </a:p>
          <a:p>
            <a:pPr eaLnBrk="1" hangingPunct="1"/>
            <a:r>
              <a:rPr lang="sl-SI" sz="2800"/>
              <a:t>Najboljšega miselnega vzorca ni, najboljši je tisti, ki ste ga naredili sami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Primer miselnega vzorca: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300"/>
              <a:t>Miselni vzorec ima:</a:t>
            </a:r>
          </a:p>
          <a:p>
            <a:pPr eaLnBrk="1" hangingPunct="1">
              <a:lnSpc>
                <a:spcPct val="80000"/>
              </a:lnSpc>
            </a:pPr>
            <a:r>
              <a:rPr lang="sl-SI" sz="2300" b="1"/>
              <a:t>Osrednji naslov</a:t>
            </a:r>
          </a:p>
          <a:p>
            <a:pPr eaLnBrk="1" hangingPunct="1">
              <a:lnSpc>
                <a:spcPct val="80000"/>
              </a:lnSpc>
            </a:pPr>
            <a:r>
              <a:rPr lang="sl-SI" sz="2300"/>
              <a:t>Okrog naslova v obliki sonca nanizana dejstva, </a:t>
            </a:r>
            <a:r>
              <a:rPr lang="sl-SI" sz="2300" b="1"/>
              <a:t>bistvene podatke</a:t>
            </a:r>
            <a:r>
              <a:rPr lang="sl-SI" sz="2300"/>
              <a:t>, ki jih je treba še </a:t>
            </a:r>
            <a:r>
              <a:rPr lang="sl-SI" sz="2300" b="1"/>
              <a:t>podrobneje razvejati</a:t>
            </a:r>
            <a:r>
              <a:rPr lang="sl-SI" sz="2300" b="1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l-SI" sz="2300"/>
              <a:t>V miselni vzorec pišemo bistvo neke snovi v </a:t>
            </a:r>
            <a:r>
              <a:rPr lang="sl-SI" sz="2300" b="1"/>
              <a:t>čim krajši</a:t>
            </a:r>
            <a:r>
              <a:rPr lang="sl-SI" sz="2300"/>
              <a:t> in </a:t>
            </a:r>
            <a:r>
              <a:rPr lang="sl-SI" sz="2300" b="1"/>
              <a:t>čim</a:t>
            </a:r>
            <a:r>
              <a:rPr lang="sl-SI" sz="2300"/>
              <a:t> </a:t>
            </a:r>
            <a:r>
              <a:rPr lang="sl-SI" sz="2300" b="1"/>
              <a:t>preglednejši obliki</a:t>
            </a:r>
            <a:r>
              <a:rPr lang="sl-SI" sz="2300"/>
              <a:t> – uporabljajte </a:t>
            </a:r>
            <a:r>
              <a:rPr lang="sl-SI" sz="2300" b="1"/>
              <a:t>le eno ključno besedo</a:t>
            </a:r>
            <a:r>
              <a:rPr lang="sl-SI" sz="2300"/>
              <a:t> na vrstico</a:t>
            </a:r>
            <a:r>
              <a:rPr lang="sl-SI" sz="2300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l-SI" sz="2300"/>
              <a:t>Pomagamo si tudi z</a:t>
            </a:r>
            <a:r>
              <a:rPr lang="sl-SI" sz="2300" b="1"/>
              <a:t> barvicami</a:t>
            </a:r>
            <a:r>
              <a:rPr lang="sl-SI" sz="2300"/>
              <a:t>, da je vsebina še preglednejša – barve mnogokrat uskladimo z vsebino</a:t>
            </a:r>
            <a:r>
              <a:rPr lang="sl-SI" sz="2300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l-SI" sz="2300"/>
              <a:t>Uporabimo </a:t>
            </a:r>
            <a:r>
              <a:rPr lang="sl-SI" sz="2300" b="1"/>
              <a:t>simbolne podobe</a:t>
            </a:r>
            <a:r>
              <a:rPr lang="sl-SI" sz="230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sl-SI" sz="2300"/>
              <a:t>Lahko ga nenehno </a:t>
            </a:r>
            <a:r>
              <a:rPr lang="sl-SI" sz="2300" b="1"/>
              <a:t>dopolnjujemo</a:t>
            </a:r>
            <a:r>
              <a:rPr lang="sl-SI" sz="2300"/>
              <a:t>, vključujemo tudi </a:t>
            </a:r>
            <a:r>
              <a:rPr lang="sl-SI" sz="2300" b="1"/>
              <a:t>vsebine </a:t>
            </a:r>
            <a:r>
              <a:rPr lang="sl-SI" sz="2300"/>
              <a:t>iz </a:t>
            </a:r>
            <a:r>
              <a:rPr lang="sl-SI" sz="2300" b="1"/>
              <a:t>drugih predmetov</a:t>
            </a:r>
            <a:r>
              <a:rPr lang="sl-SI" sz="2300" b="1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endParaRPr lang="sl-SI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Učna metoda 6K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b="1" u="sng"/>
              <a:t>KDO?</a:t>
            </a:r>
          </a:p>
          <a:p>
            <a:pPr eaLnBrk="1" hangingPunct="1"/>
            <a:r>
              <a:rPr lang="sl-SI" b="1" u="sng"/>
              <a:t>KJE?</a:t>
            </a:r>
          </a:p>
          <a:p>
            <a:pPr eaLnBrk="1" hangingPunct="1"/>
            <a:r>
              <a:rPr lang="sl-SI" b="1" u="sng"/>
              <a:t>KDAJ?</a:t>
            </a:r>
          </a:p>
          <a:p>
            <a:pPr eaLnBrk="1" hangingPunct="1"/>
            <a:r>
              <a:rPr lang="sl-SI" b="1" u="sng"/>
              <a:t>KAJ?</a:t>
            </a:r>
          </a:p>
          <a:p>
            <a:pPr eaLnBrk="1" hangingPunct="1"/>
            <a:r>
              <a:rPr lang="sl-SI" b="1" u="sng"/>
              <a:t>KAKO?</a:t>
            </a:r>
          </a:p>
          <a:p>
            <a:pPr eaLnBrk="1" hangingPunct="1"/>
            <a:r>
              <a:rPr lang="sl-SI" b="1" u="sng"/>
              <a:t>ZA-KAJ?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Zakonitosti pomnjenja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800" b="1">
                <a:solidFill>
                  <a:srgbClr val="00CC66"/>
                </a:solidFill>
              </a:rPr>
              <a:t>učenje razdelimo na več enot s KRATKIMI ODMORI </a:t>
            </a:r>
            <a:r>
              <a:rPr lang="sl-SI" sz="2800"/>
              <a:t>npr.: 45 ali 50 minut učenja, sledi 5 do 10 minutni odmor…</a:t>
            </a:r>
            <a:endParaRPr lang="sl-SI" sz="2800" b="1">
              <a:solidFill>
                <a:srgbClr val="00CC66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800" b="1">
              <a:solidFill>
                <a:srgbClr val="00CC66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sl-SI" sz="2800" b="1">
                <a:solidFill>
                  <a:srgbClr val="6600CC"/>
                </a:solidFill>
              </a:rPr>
              <a:t>zelo podobne snovi se ne učim neposredno drugo za drugo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800" b="1">
              <a:solidFill>
                <a:srgbClr val="6600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sl-SI" sz="2800" b="1">
                <a:solidFill>
                  <a:srgbClr val="CC00CC"/>
                </a:solidFill>
              </a:rPr>
              <a:t>snov v sredini učne enote si težje zapomnimo kot snov na začetku in koncu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Efekt začetka in konca</a:t>
            </a:r>
          </a:p>
        </p:txBody>
      </p:sp>
      <p:pic>
        <p:nvPicPr>
          <p:cNvPr id="3891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 rot="21456184">
            <a:off x="682625" y="1770063"/>
            <a:ext cx="7920038" cy="456565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Pomnjenje: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/>
              <a:t>kapaciteta kratkotrajnega spomina:</a:t>
            </a:r>
          </a:p>
          <a:p>
            <a:pPr eaLnBrk="1" hangingPunct="1">
              <a:buFontTx/>
              <a:buNone/>
            </a:pPr>
            <a:r>
              <a:rPr lang="sl-SI"/>
              <a:t> </a:t>
            </a:r>
          </a:p>
          <a:p>
            <a:pPr eaLnBrk="1" hangingPunct="1">
              <a:buFontTx/>
              <a:buNone/>
            </a:pPr>
            <a:r>
              <a:rPr lang="sl-SI" b="1">
                <a:solidFill>
                  <a:srgbClr val="CC00CC"/>
                </a:solidFill>
              </a:rPr>
              <a:t>7 +/- 2</a:t>
            </a:r>
            <a:r>
              <a:rPr lang="sl-SI">
                <a:solidFill>
                  <a:srgbClr val="CC00CC"/>
                </a:solidFill>
              </a:rPr>
              <a:t> podatkov; pri tem ne gre za količino informacij, temveč za število “koščkov”, ki si jih je treba zapomniti</a:t>
            </a:r>
            <a:r>
              <a:rPr lang="sl-SI">
                <a:solidFill>
                  <a:srgbClr val="CC00CC"/>
                </a:solidFill>
                <a:latin typeface="Arial" charset="0"/>
              </a:rPr>
              <a:t>.</a:t>
            </a:r>
          </a:p>
          <a:p>
            <a:pPr eaLnBrk="1" hangingPunct="1"/>
            <a:endParaRPr lang="sl-SI">
              <a:solidFill>
                <a:srgbClr val="CC00CC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Pomnjenje: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>
                <a:solidFill>
                  <a:schemeClr val="tx2"/>
                </a:solidFill>
              </a:rPr>
              <a:t>V spominu nam ostane: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>
                <a:solidFill>
                  <a:srgbClr val="FF0066"/>
                </a:solidFill>
              </a:rPr>
              <a:t> 20% tega, kar preberemo,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>
                <a:solidFill>
                  <a:srgbClr val="FF0066"/>
                </a:solidFill>
              </a:rPr>
              <a:t>30% tega, kar slišimo,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>
                <a:solidFill>
                  <a:srgbClr val="FF0066"/>
                </a:solidFill>
              </a:rPr>
              <a:t>40% tega, kar vidimo,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>
                <a:solidFill>
                  <a:srgbClr val="FF0066"/>
                </a:solidFill>
              </a:rPr>
              <a:t>50% tega, kar povemo,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>
                <a:solidFill>
                  <a:srgbClr val="FF0066"/>
                </a:solidFill>
              </a:rPr>
              <a:t>60% tega, kar storimo 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>
                <a:solidFill>
                  <a:srgbClr val="FF0066"/>
                </a:solidFill>
              </a:rPr>
              <a:t>90% tega, kar </a:t>
            </a:r>
            <a:r>
              <a:rPr lang="sl-SI" b="1">
                <a:solidFill>
                  <a:srgbClr val="FF0066"/>
                </a:solidFill>
              </a:rPr>
              <a:t>vidimo, slišimo, povemo in storimo.</a:t>
            </a:r>
          </a:p>
          <a:p>
            <a:pPr eaLnBrk="1" hangingPunct="1">
              <a:lnSpc>
                <a:spcPct val="90000"/>
              </a:lnSpc>
            </a:pPr>
            <a:endParaRPr lang="sl-SI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Krivulja pozabljanja po Ebbinghausu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100"/>
              <a:t>Pretežni del pozabe nastopi </a:t>
            </a:r>
            <a:r>
              <a:rPr lang="sl-SI" sz="2100" b="1"/>
              <a:t>nemudoma po učenju</a:t>
            </a:r>
            <a:r>
              <a:rPr lang="sl-SI" sz="2100"/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100"/>
          </a:p>
          <a:p>
            <a:pPr eaLnBrk="1" hangingPunct="1">
              <a:lnSpc>
                <a:spcPct val="80000"/>
              </a:lnSpc>
            </a:pPr>
            <a:r>
              <a:rPr lang="sl-SI" sz="2100"/>
              <a:t>V eni uri izgine </a:t>
            </a:r>
            <a:r>
              <a:rPr lang="sl-SI" sz="2100" b="1"/>
              <a:t>polovica vsega</a:t>
            </a:r>
            <a:r>
              <a:rPr lang="sl-SI" sz="2100"/>
              <a:t>, kar smo se naučili. Devet ur po učenju je izgubljenih 60%, v enem mesecu pa 80% naučenega.</a:t>
            </a:r>
          </a:p>
          <a:p>
            <a:pPr eaLnBrk="1" hangingPunct="1">
              <a:lnSpc>
                <a:spcPct val="80000"/>
              </a:lnSpc>
            </a:pPr>
            <a:endParaRPr lang="sl-SI" sz="2100"/>
          </a:p>
          <a:p>
            <a:pPr eaLnBrk="1" hangingPunct="1">
              <a:lnSpc>
                <a:spcPct val="80000"/>
              </a:lnSpc>
            </a:pPr>
            <a:r>
              <a:rPr lang="sl-SI" sz="2100"/>
              <a:t>Krivulja je tem bolj položna, čim bolj je snov </a:t>
            </a:r>
            <a:r>
              <a:rPr lang="sl-SI" sz="2100" b="1"/>
              <a:t>smiselna</a:t>
            </a:r>
            <a:r>
              <a:rPr lang="sl-SI" sz="2100"/>
              <a:t> (čim več pomeni posamezniku), čim bolje je </a:t>
            </a:r>
            <a:r>
              <a:rPr lang="sl-SI" sz="2100" b="1"/>
              <a:t>organizirana</a:t>
            </a:r>
            <a:r>
              <a:rPr lang="sl-SI" sz="2100"/>
              <a:t> in čim več </a:t>
            </a:r>
            <a:r>
              <a:rPr lang="sl-SI" sz="2100" b="1"/>
              <a:t>asociacij </a:t>
            </a:r>
            <a:r>
              <a:rPr lang="sl-SI" sz="2100"/>
              <a:t>zbuja. </a:t>
            </a:r>
          </a:p>
          <a:p>
            <a:pPr eaLnBrk="1" hangingPunct="1">
              <a:lnSpc>
                <a:spcPct val="80000"/>
              </a:lnSpc>
            </a:pPr>
            <a:endParaRPr lang="sl-SI" sz="2100"/>
          </a:p>
          <a:p>
            <a:pPr eaLnBrk="1" hangingPunct="1">
              <a:lnSpc>
                <a:spcPct val="80000"/>
              </a:lnSpc>
            </a:pPr>
            <a:r>
              <a:rPr lang="sl-SI" sz="2100"/>
              <a:t>Krivulja pozabljanja gre pri </a:t>
            </a:r>
            <a:r>
              <a:rPr lang="sl-SI" sz="2100" b="1"/>
              <a:t>nizko motiviranih</a:t>
            </a:r>
            <a:r>
              <a:rPr lang="sl-SI" sz="2100"/>
              <a:t> učencih hitreje </a:t>
            </a:r>
            <a:r>
              <a:rPr lang="sl-SI" sz="2100" b="1"/>
              <a:t>navzdol</a:t>
            </a:r>
            <a:r>
              <a:rPr lang="sl-SI" sz="2100"/>
              <a:t>. </a:t>
            </a:r>
          </a:p>
          <a:p>
            <a:pPr eaLnBrk="1" hangingPunct="1">
              <a:lnSpc>
                <a:spcPct val="80000"/>
              </a:lnSpc>
            </a:pPr>
            <a:endParaRPr lang="sl-SI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sl-SI"/>
              <a:t>Strategije za uspešno učenje </a:t>
            </a:r>
            <a:endParaRPr lang="en-US"/>
          </a:p>
        </p:txBody>
      </p:sp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000" dirty="0"/>
              <a:t>Določite svoje cilje in prednostne naloge.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Ocenite </a:t>
            </a:r>
            <a:r>
              <a:rPr lang="sl-SI" sz="2000" b="1" dirty="0"/>
              <a:t>porabo časa</a:t>
            </a:r>
            <a:r>
              <a:rPr lang="sl-SI" sz="2000" dirty="0"/>
              <a:t>; če je potrebno vnesite prilagoditve v vaš urnik.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Sestavite </a:t>
            </a:r>
            <a:r>
              <a:rPr lang="sl-SI" sz="2000" b="1" dirty="0"/>
              <a:t>tedenski urnik</a:t>
            </a:r>
            <a:r>
              <a:rPr lang="sl-SI" sz="2000" dirty="0"/>
              <a:t>, kako preživeti  čas čim bolj natančno.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Naredite načrt pred vsako večjo nalogo. Postavite si roke.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Razdelite večjo nalogo v obvladljive in smiselne dele.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Sledite zastavljenim ciljem; sproti spremljajte realizacijo vašega  načrta.</a:t>
            </a:r>
            <a:endParaRPr lang="en-US" sz="2000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Krivulja pozabljanja:</a:t>
            </a:r>
          </a:p>
        </p:txBody>
      </p:sp>
      <p:pic>
        <p:nvPicPr>
          <p:cNvPr id="43010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1557338"/>
            <a:ext cx="7488238" cy="4608512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1454150"/>
          </a:xfrm>
        </p:spPr>
        <p:txBody>
          <a:bodyPr/>
          <a:lstStyle/>
          <a:p>
            <a:pPr eaLnBrk="1" hangingPunct="1">
              <a:defRPr/>
            </a:pPr>
            <a:r>
              <a:rPr lang="sl-SI"/>
              <a:t>Krivulja pozabljanja:</a:t>
            </a:r>
          </a:p>
        </p:txBody>
      </p:sp>
      <p:pic>
        <p:nvPicPr>
          <p:cNvPr id="4403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1773238"/>
            <a:ext cx="7200900" cy="4248150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Vaja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/>
              <a:t>  Na voljo imate 30 sekund; </a:t>
            </a:r>
          </a:p>
          <a:p>
            <a:pPr eaLnBrk="1" hangingPunct="1">
              <a:buFontTx/>
              <a:buNone/>
            </a:pPr>
            <a:endParaRPr lang="sl-SI"/>
          </a:p>
          <a:p>
            <a:pPr eaLnBrk="1" hangingPunct="1">
              <a:buFontTx/>
              <a:buNone/>
            </a:pPr>
            <a:r>
              <a:rPr lang="sl-SI"/>
              <a:t>   poskušajte si zapomniti čimveč naslikanih predmetov.</a:t>
            </a:r>
          </a:p>
          <a:p>
            <a:pPr eaLnBrk="1" hangingPunct="1">
              <a:buFontTx/>
              <a:buNone/>
            </a:pPr>
            <a:endParaRPr lang="sl-SI"/>
          </a:p>
          <a:p>
            <a:pPr eaLnBrk="1" hangingPunct="1">
              <a:buFontTx/>
              <a:buNone/>
            </a:pPr>
            <a:r>
              <a:rPr lang="sl-SI"/>
              <a:t>   Na list papirja si zapišite vse predmete, ki ste si jih uspeli zapomniti.</a:t>
            </a:r>
          </a:p>
          <a:p>
            <a:pPr eaLnBrk="1" hangingPunct="1"/>
            <a:endParaRPr lang="sl-SI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2" descr="P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000"/>
              <a:t>Povezava informacij v smiselno celoto!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500" b="1">
                <a:solidFill>
                  <a:srgbClr val="FF0000"/>
                </a:solidFill>
              </a:rPr>
              <a:t>"Lansko leto smo se z letalom peljali na počitnice. Živeli smo v šotoru. Vsak dan smo si obuli pohodne čevlje in se odpravili na kakšen izlet, kjer smo s fotoaparatom poslikali veliko slik. Pogosto smo bili na plaži, kjer smo z lončkom in lopatico gradili peščene gradove, Matija pa je ujel tudi meduzo. Zvečer smo prižgali luč in kartali v pozne ure. Pogosto smo s svinčnikom pisali babici, jo vprašali, kako ji rastejo buče in jo prosili naj počoha našega mačka Murija in zajčka Cofka".</a:t>
            </a:r>
          </a:p>
          <a:p>
            <a:pPr eaLnBrk="1" hangingPunct="1">
              <a:lnSpc>
                <a:spcPct val="90000"/>
              </a:lnSpc>
            </a:pPr>
            <a:endParaRPr lang="sl-SI"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Vaja 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>
                <a:solidFill>
                  <a:schemeClr val="tx2"/>
                </a:solidFill>
              </a:rPr>
              <a:t>Predmete na novi sliki poskušajte povezati v zgodbico! Ob tem ne razmišljajte preveč, saj imate le 30 sekund časa. Pustite prosto pot svojim asociacijam in se ne bojte, da bo zgodba čudna.</a:t>
            </a:r>
          </a:p>
          <a:p>
            <a:pPr eaLnBrk="1" hangingPunct="1"/>
            <a:endParaRPr lang="sl-SI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2" descr="P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Hrana za možgane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b="1">
                <a:solidFill>
                  <a:srgbClr val="FF0000"/>
                </a:solidFill>
              </a:rPr>
              <a:t>Banane </a:t>
            </a:r>
            <a:r>
              <a:rPr lang="sl-SI"/>
              <a:t>– dvigujejo razpoloženje</a:t>
            </a:r>
          </a:p>
          <a:p>
            <a:pPr eaLnBrk="1" hangingPunct="1"/>
            <a:r>
              <a:rPr lang="sl-SI" b="1">
                <a:solidFill>
                  <a:srgbClr val="FF0000"/>
                </a:solidFill>
              </a:rPr>
              <a:t>Zelje </a:t>
            </a:r>
            <a:r>
              <a:rPr lang="sl-SI"/>
              <a:t>– preprečuje nemir</a:t>
            </a:r>
          </a:p>
          <a:p>
            <a:pPr eaLnBrk="1" hangingPunct="1"/>
            <a:r>
              <a:rPr lang="sl-SI" b="1">
                <a:solidFill>
                  <a:srgbClr val="FF0000"/>
                </a:solidFill>
              </a:rPr>
              <a:t>Limone </a:t>
            </a:r>
            <a:r>
              <a:rPr lang="sl-SI"/>
              <a:t>– dovzetnost za podatke</a:t>
            </a:r>
          </a:p>
          <a:p>
            <a:pPr eaLnBrk="1" hangingPunct="1"/>
            <a:r>
              <a:rPr lang="sl-SI" b="1">
                <a:solidFill>
                  <a:srgbClr val="FF0000"/>
                </a:solidFill>
              </a:rPr>
              <a:t>Čebula</a:t>
            </a:r>
            <a:r>
              <a:rPr lang="sl-SI"/>
              <a:t> – koristna pri psihični utrujenosti</a:t>
            </a:r>
          </a:p>
          <a:p>
            <a:pPr eaLnBrk="1" hangingPunct="1"/>
            <a:r>
              <a:rPr lang="sl-SI" b="1">
                <a:solidFill>
                  <a:srgbClr val="FF0000"/>
                </a:solidFill>
              </a:rPr>
              <a:t>Kava</a:t>
            </a:r>
            <a:r>
              <a:rPr lang="sl-SI" b="1">
                <a:solidFill>
                  <a:srgbClr val="6600CC"/>
                </a:solidFill>
              </a:rPr>
              <a:t> </a:t>
            </a:r>
            <a:r>
              <a:rPr lang="sl-SI"/>
              <a:t>–</a:t>
            </a:r>
            <a:r>
              <a:rPr lang="sl-SI" b="1"/>
              <a:t> </a:t>
            </a:r>
            <a:r>
              <a:rPr lang="sl-SI"/>
              <a:t>kofein je poživilo in spodbuja živčevje. V zmernih odmerkih poveča pozornost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Hrana za možgane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800" b="1">
                <a:solidFill>
                  <a:srgbClr val="FF0000"/>
                </a:solidFill>
              </a:rPr>
              <a:t>Ananas</a:t>
            </a:r>
            <a:r>
              <a:rPr lang="sl-SI" sz="2800"/>
              <a:t> – spodbuja komunikacijske sposobnosti</a:t>
            </a:r>
          </a:p>
          <a:p>
            <a:pPr eaLnBrk="1" hangingPunct="1"/>
            <a:r>
              <a:rPr lang="sl-SI" sz="2800" b="1">
                <a:solidFill>
                  <a:srgbClr val="FF0000"/>
                </a:solidFill>
              </a:rPr>
              <a:t>Korenje</a:t>
            </a:r>
            <a:r>
              <a:rPr lang="sl-SI" sz="2800"/>
              <a:t> – izboljša spomin, pospešuje učenje na pamet</a:t>
            </a:r>
          </a:p>
          <a:p>
            <a:pPr eaLnBrk="1" hangingPunct="1"/>
            <a:r>
              <a:rPr lang="sl-SI" sz="2800" b="1">
                <a:solidFill>
                  <a:srgbClr val="FF0000"/>
                </a:solidFill>
              </a:rPr>
              <a:t>Orehi</a:t>
            </a:r>
            <a:r>
              <a:rPr lang="sl-SI" sz="2800" b="1"/>
              <a:t> </a:t>
            </a:r>
            <a:r>
              <a:rPr lang="sl-SI" sz="2800"/>
              <a:t>– modrost, za naporne vožnje</a:t>
            </a:r>
          </a:p>
          <a:p>
            <a:pPr eaLnBrk="1" hangingPunct="1"/>
            <a:r>
              <a:rPr lang="sl-SI" sz="2800" b="1">
                <a:solidFill>
                  <a:srgbClr val="FF0000"/>
                </a:solidFill>
              </a:rPr>
              <a:t>Kumina</a:t>
            </a:r>
            <a:r>
              <a:rPr lang="sl-SI" sz="2800"/>
              <a:t> – bliskovitost mišljenja in humor</a:t>
            </a:r>
          </a:p>
          <a:p>
            <a:pPr eaLnBrk="1" hangingPunct="1"/>
            <a:r>
              <a:rPr lang="sl-SI" sz="2800" b="1">
                <a:solidFill>
                  <a:srgbClr val="FF0000"/>
                </a:solidFill>
              </a:rPr>
              <a:t>Jagode</a:t>
            </a:r>
            <a:r>
              <a:rPr lang="sl-SI" sz="2800"/>
              <a:t> – premagujejo stres, občutek lahkotnosti in dobrega razpoloženja</a:t>
            </a:r>
          </a:p>
          <a:p>
            <a:pPr eaLnBrk="1" hangingPunct="1"/>
            <a:endParaRPr lang="sl-SI" sz="28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Raba in napotki: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000" b="1"/>
              <a:t>Vaje za izboljšanje spomina: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 b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000"/>
              <a:t>1.     </a:t>
            </a:r>
            <a:r>
              <a:rPr lang="sl-SI" sz="2000" b="1"/>
              <a:t>Slušni spomin</a:t>
            </a:r>
            <a:r>
              <a:rPr lang="sl-SI" sz="2000"/>
              <a:t>: poslušanje kratkih radijskih poročil – zapišemo si vse novice, ki smo si jih zapomnili in jih poskusimo našteti v vrstnem redu, v katerem mislimo, da so jih brali.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000"/>
              <a:t>2.     </a:t>
            </a:r>
            <a:r>
              <a:rPr lang="sl-SI" sz="2000" b="1"/>
              <a:t>Besedne igre</a:t>
            </a:r>
            <a:r>
              <a:rPr lang="sl-SI" sz="2000"/>
              <a:t>: iskanje besed, ki se začenjajo z izbrano črko abecede; iskanje predmetov iste barve; besede, ki se nanašajo na isti pomen.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000"/>
              <a:t>3.     </a:t>
            </a:r>
            <a:r>
              <a:rPr lang="sl-SI" sz="2000" b="1"/>
              <a:t>Igre za spodbujanje domišljije</a:t>
            </a:r>
            <a:r>
              <a:rPr lang="sl-SI" sz="2000"/>
              <a:t>: začnemo pripovedovati zgodbo, drugi jo nadaljuje in konča; izmišljanje pravljic; oživitev pravljičnih junakov…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1800"/>
          </a:p>
          <a:p>
            <a:pPr eaLnBrk="1" hangingPunct="1">
              <a:lnSpc>
                <a:spcPct val="80000"/>
              </a:lnSpc>
            </a:pPr>
            <a:endParaRPr lang="sl-SI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sl-SI" sz="4000"/>
              <a:t>Osnove učinkovitega učenja – priprave na izpit</a:t>
            </a:r>
            <a:endParaRPr lang="en-US" sz="4000"/>
          </a:p>
        </p:txBody>
      </p:sp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000" dirty="0"/>
              <a:t>Razumeti informacije, ki se jih učite.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Učno snov razdelite po poglavjih in enotah.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Na koncu vsakega poglavja izpišete/označite informacije, ki so najbolj pomembne – naredite zapiske, izvlečke.</a:t>
            </a:r>
          </a:p>
          <a:p>
            <a:pPr eaLnBrk="1" hangingPunct="1">
              <a:lnSpc>
                <a:spcPct val="80000"/>
              </a:lnSpc>
            </a:pPr>
            <a:endParaRPr lang="sl-SI" sz="20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Učinkovitejši boste, če se učite </a:t>
            </a:r>
            <a:r>
              <a:rPr lang="sl-SI" sz="2000" b="1" dirty="0"/>
              <a:t>manj časa v daljšem časovnem obdobju</a:t>
            </a:r>
            <a:r>
              <a:rPr lang="sl-SI" sz="2000" dirty="0"/>
              <a:t>, kot veliko časa v krajšem časovnem obdobju.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Na najlažja vprašanja pri testu odgovorite najprej.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Največ časa porabite za vprašanja, ki so vredna največ točk.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 dirty="0"/>
          </a:p>
          <a:p>
            <a:pPr eaLnBrk="1" hangingPunct="1">
              <a:lnSpc>
                <a:spcPct val="80000"/>
              </a:lnSpc>
            </a:pPr>
            <a:r>
              <a:rPr lang="sl-SI" sz="2000" dirty="0"/>
              <a:t>Odgovore pri esejskih vprašanjih najprej “skicira</a:t>
            </a:r>
            <a:r>
              <a:rPr lang="sl-SI" sz="2000" dirty="0">
                <a:latin typeface="Arial" charset="0"/>
              </a:rPr>
              <a:t>j</a:t>
            </a:r>
            <a:r>
              <a:rPr lang="sl-SI" sz="2000" dirty="0"/>
              <a:t>te”.</a:t>
            </a:r>
          </a:p>
          <a:p>
            <a:pPr eaLnBrk="1" hangingPunct="1">
              <a:lnSpc>
                <a:spcPct val="80000"/>
              </a:lnSpc>
            </a:pPr>
            <a:endParaRPr lang="en-US" sz="2700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Raba in napotki: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700" b="1"/>
              <a:t>Vaje za izboljšanje spomina: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7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700"/>
              <a:t>   4.  </a:t>
            </a:r>
            <a:r>
              <a:rPr lang="sl-SI" sz="2700" b="1"/>
              <a:t>Vidne igre</a:t>
            </a:r>
            <a:r>
              <a:rPr lang="sl-SI" sz="2700"/>
              <a:t>: pogledamo skozi okno in opišemo pokrajino na čim več načinov; izmišljamo si imena, ki se začnejo s prvo črko registrske tablice na avtomobilih, ki jih vidimo ali stavke, ki se začnejo z zadnjo črko; ugibamo tipe in modele avtomobilov, mimo katerih vozimo; video/računalniške igrice so v zmerni količini igranja dobro orodje za vzdrževanje vidne koncentracije.</a:t>
            </a:r>
            <a:r>
              <a:rPr lang="sl-SI" sz="4300"/>
              <a:t> </a:t>
            </a:r>
          </a:p>
          <a:p>
            <a:pPr eaLnBrk="1" hangingPunct="1">
              <a:lnSpc>
                <a:spcPct val="80000"/>
              </a:lnSpc>
            </a:pPr>
            <a:endParaRPr lang="sl-SI" sz="2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Raba in napotki: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sl-SI" sz="1300"/>
          </a:p>
          <a:p>
            <a:pPr eaLnBrk="1" hangingPunct="1">
              <a:lnSpc>
                <a:spcPct val="80000"/>
              </a:lnSpc>
            </a:pPr>
            <a:r>
              <a:rPr lang="sl-SI" sz="1800"/>
              <a:t>Uporabljajte </a:t>
            </a:r>
            <a:r>
              <a:rPr lang="sl-SI" sz="1800" b="1"/>
              <a:t>miselne vzorce – ločevanje bistvenega od nebistvenega; le eno besedo na vsako črto, podčrto </a:t>
            </a:r>
            <a:r>
              <a:rPr lang="sl-SI" sz="1800"/>
              <a:t>miselnega vzorca, uporabljati barve, simbole, slike</a:t>
            </a:r>
          </a:p>
          <a:p>
            <a:pPr eaLnBrk="1" hangingPunct="1">
              <a:lnSpc>
                <a:spcPct val="80000"/>
              </a:lnSpc>
            </a:pPr>
            <a:endParaRPr lang="sl-SI" sz="1800"/>
          </a:p>
          <a:p>
            <a:pPr eaLnBrk="1" hangingPunct="1">
              <a:lnSpc>
                <a:spcPct val="80000"/>
              </a:lnSpc>
            </a:pPr>
            <a:r>
              <a:rPr lang="sl-SI" sz="1800"/>
              <a:t>Izboljšanje spomina </a:t>
            </a:r>
            <a:r>
              <a:rPr lang="sl-SI" sz="1800" b="1"/>
              <a:t>z glasbo</a:t>
            </a:r>
            <a:r>
              <a:rPr lang="sl-SI" sz="1800"/>
              <a:t> – izogibati se vokalne glasbe, ker moti zbranost; najprimernejši instrument so </a:t>
            </a:r>
            <a:r>
              <a:rPr lang="sl-SI" sz="1800" b="1"/>
              <a:t>godala</a:t>
            </a:r>
            <a:r>
              <a:rPr lang="sl-SI" sz="1800"/>
              <a:t> (Bach, Vivaldi…); pomemben je ritem – 6 taktov na minuto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1800"/>
          </a:p>
          <a:p>
            <a:pPr eaLnBrk="1" hangingPunct="1">
              <a:lnSpc>
                <a:spcPct val="80000"/>
              </a:lnSpc>
            </a:pPr>
            <a:r>
              <a:rPr lang="sl-SI" sz="1800"/>
              <a:t>Spomin krepimo z </a:t>
            </a:r>
            <a:r>
              <a:rPr lang="sl-SI" sz="1800" b="1"/>
              <a:t>igranjem miselnih in družabnih iger</a:t>
            </a:r>
            <a:r>
              <a:rPr lang="sl-SI" sz="1800"/>
              <a:t> – </a:t>
            </a:r>
            <a:r>
              <a:rPr lang="sl-SI" sz="1800" b="1"/>
              <a:t>ne le miselno logične igre</a:t>
            </a:r>
            <a:r>
              <a:rPr lang="sl-SI" sz="1800"/>
              <a:t> (križanke, šah, karte, </a:t>
            </a:r>
            <a:r>
              <a:rPr lang="sl-SI" sz="1800" b="1"/>
              <a:t>pač pa tudi igre</a:t>
            </a:r>
            <a:r>
              <a:rPr lang="sl-SI" sz="1800"/>
              <a:t>, ki zahtevajo </a:t>
            </a:r>
            <a:r>
              <a:rPr lang="sl-SI" sz="1800" b="1"/>
              <a:t>domišljijo,</a:t>
            </a:r>
            <a:r>
              <a:rPr lang="sl-SI" sz="1800"/>
              <a:t> sposobnost </a:t>
            </a:r>
            <a:r>
              <a:rPr lang="sl-SI" sz="1800" b="1"/>
              <a:t>vizualizacije)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1800" b="1"/>
          </a:p>
          <a:p>
            <a:pPr eaLnBrk="1" hangingPunct="1">
              <a:lnSpc>
                <a:spcPct val="80000"/>
              </a:lnSpc>
            </a:pPr>
            <a:r>
              <a:rPr lang="sl-SI" sz="1800"/>
              <a:t>Skušajte pojesti juho </a:t>
            </a:r>
            <a:r>
              <a:rPr lang="sl-SI" sz="1800" b="1"/>
              <a:t>z drugo roko, kot ste navajeni</a:t>
            </a:r>
            <a:r>
              <a:rPr lang="sl-SI" sz="1800"/>
              <a:t>, skušajte se </a:t>
            </a:r>
            <a:r>
              <a:rPr lang="sl-SI" sz="1800" b="1"/>
              <a:t>obleči z zaprtimi očmi</a:t>
            </a:r>
            <a:r>
              <a:rPr lang="sl-SI" sz="1800"/>
              <a:t>, skuhajte kosilo po </a:t>
            </a:r>
            <a:r>
              <a:rPr lang="sl-SI" sz="1800" b="1"/>
              <a:t>novem receptu</a:t>
            </a:r>
            <a:r>
              <a:rPr lang="sl-SI" sz="1800"/>
              <a:t>, vpišite se na </a:t>
            </a:r>
            <a:r>
              <a:rPr lang="sl-SI" sz="1800" b="1"/>
              <a:t>aktivnost, o kateri malo veste</a:t>
            </a:r>
            <a:r>
              <a:rPr lang="sl-SI" sz="1800"/>
              <a:t>.</a:t>
            </a:r>
          </a:p>
          <a:p>
            <a:pPr eaLnBrk="1" hangingPunct="1">
              <a:lnSpc>
                <a:spcPct val="80000"/>
              </a:lnSpc>
            </a:pPr>
            <a:endParaRPr lang="sl-SI" sz="18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18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1800" b="1"/>
          </a:p>
          <a:p>
            <a:pPr eaLnBrk="1" hangingPunct="1">
              <a:lnSpc>
                <a:spcPct val="80000"/>
              </a:lnSpc>
            </a:pPr>
            <a:endParaRPr lang="sl-SI" sz="1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Škodljiva notranja stanja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1900"/>
              <a:t>Pomenijo </a:t>
            </a:r>
            <a:r>
              <a:rPr lang="sl-SI" sz="1900" b="1"/>
              <a:t>dejavnike, ki ovirajo učenje</a:t>
            </a:r>
            <a:r>
              <a:rPr lang="sl-SI" sz="1900"/>
              <a:t> – </a:t>
            </a:r>
            <a:r>
              <a:rPr lang="sl-SI" sz="1900" b="1"/>
              <a:t>izhajajo</a:t>
            </a:r>
            <a:r>
              <a:rPr lang="sl-SI" sz="1900"/>
              <a:t> bolj </a:t>
            </a:r>
            <a:r>
              <a:rPr lang="sl-SI" sz="1900" b="1"/>
              <a:t>iz učenca</a:t>
            </a:r>
            <a:r>
              <a:rPr lang="sl-SI" sz="1900"/>
              <a:t> kot iz učnega gradiva, učitelja in drugih okoliščin učenja.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1900"/>
              <a:t>1. Pod vplivom </a:t>
            </a:r>
            <a:r>
              <a:rPr lang="sl-SI" sz="1900" b="1"/>
              <a:t>močnih čustev</a:t>
            </a:r>
            <a:r>
              <a:rPr lang="sl-SI" sz="1900"/>
              <a:t> se težko učimo - huda notranja napetost lahko povsem onemogoči učenje (strah, negotovost, napetost…).V teh primerih je potrebno najprej pozdraviti stanje, čeprav se motiviran učenec lahko do neke mere tudi prisili k učenju.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1900"/>
              <a:t>2. Drug tak dejavnik so </a:t>
            </a:r>
            <a:r>
              <a:rPr lang="sl-SI" sz="1900" b="1"/>
              <a:t>bolezenska stanja</a:t>
            </a:r>
            <a:r>
              <a:rPr lang="sl-SI" sz="1900"/>
              <a:t>, ki pa so včasih tudi </a:t>
            </a:r>
            <a:r>
              <a:rPr lang="sl-SI" sz="1900" b="1"/>
              <a:t>izgovor</a:t>
            </a:r>
            <a:r>
              <a:rPr lang="sl-SI" sz="1900"/>
              <a:t>, da se ni treba učiti.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1900"/>
              <a:t>3. </a:t>
            </a:r>
            <a:r>
              <a:rPr lang="sl-SI" sz="1900" b="1"/>
              <a:t>Bolezensko stanje</a:t>
            </a:r>
            <a:r>
              <a:rPr lang="sl-SI" sz="1900"/>
              <a:t> je izjemoma tudi posledica odpora do učenja.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1900"/>
              <a:t>4. Ena od najhujših in najpogostejših ovir je </a:t>
            </a:r>
            <a:r>
              <a:rPr lang="sl-SI" sz="1900" b="1"/>
              <a:t>utrujenost</a:t>
            </a:r>
            <a:r>
              <a:rPr lang="sl-SI" sz="1900"/>
              <a:t>, ki jo občutijo </a:t>
            </a:r>
            <a:r>
              <a:rPr lang="sl-SI" sz="1900" b="1"/>
              <a:t>preobremenjeni</a:t>
            </a:r>
            <a:r>
              <a:rPr lang="sl-SI" sz="1900"/>
              <a:t> učenci – matura, diploma.Utruja predvsem strnjeno učenje – velika količina snovi v kratkem času = kampanjsko učenje</a:t>
            </a:r>
          </a:p>
          <a:p>
            <a:pPr eaLnBrk="1" hangingPunct="1">
              <a:lnSpc>
                <a:spcPct val="80000"/>
              </a:lnSpc>
            </a:pPr>
            <a:endParaRPr lang="sl-SI" sz="20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Odprava škodljivih notranjih stanj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sl-SI" sz="1900" b="1"/>
              <a:t>Duševno utrujenost</a:t>
            </a:r>
            <a:r>
              <a:rPr lang="sl-SI" sz="1900"/>
              <a:t> lahko premagamo tako, da: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sl-SI" sz="1900"/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sl-SI" sz="1900" b="1"/>
              <a:t>spremenimo gradivo</a:t>
            </a:r>
            <a:r>
              <a:rPr lang="sl-SI" sz="1900"/>
              <a:t> (zamenjamo predmet učenja), brž ko se ga nasitimo – </a:t>
            </a:r>
            <a:r>
              <a:rPr lang="sl-SI" sz="1900" b="1"/>
              <a:t>kasneje</a:t>
            </a:r>
            <a:r>
              <a:rPr lang="sl-SI" sz="1900"/>
              <a:t> se lahko </a:t>
            </a:r>
            <a:r>
              <a:rPr lang="sl-SI" sz="1900" b="1"/>
              <a:t>vrnemo</a:t>
            </a:r>
            <a:r>
              <a:rPr lang="sl-SI" sz="1900"/>
              <a:t> k njemu.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endParaRPr lang="sl-SI" sz="1900"/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sl-SI" sz="1900"/>
              <a:t>2. Učinkovito sredstvo za odstranjevanje utrujenosti je </a:t>
            </a:r>
            <a:r>
              <a:rPr lang="sl-SI" sz="1900" b="1"/>
              <a:t>vrivanje odmorov v učenje</a:t>
            </a:r>
            <a:r>
              <a:rPr lang="sl-SI" sz="1900"/>
              <a:t> – odmori </a:t>
            </a:r>
            <a:r>
              <a:rPr lang="sl-SI" sz="1900" b="1"/>
              <a:t>ne smejo biti predolgi</a:t>
            </a:r>
            <a:r>
              <a:rPr lang="sl-SI" sz="1900"/>
              <a:t>, da ne bi pretrgali učnega zagona – bolje je imeti več krajših odmorov, kot malo dolgih. Za odmor se odločimo takoj, ko začutimo utrujenost. “Dolge odmore imamo ob koncu tedna, za praznike in počitnice”.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sl-SI" sz="1900"/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sl-SI" sz="1900"/>
              <a:t>3. </a:t>
            </a:r>
            <a:r>
              <a:rPr lang="sl-SI" sz="1900" b="1"/>
              <a:t>Nehamo</a:t>
            </a:r>
            <a:r>
              <a:rPr lang="sl-SI" sz="1900"/>
              <a:t> se učiti najmanj </a:t>
            </a:r>
            <a:r>
              <a:rPr lang="sl-SI" sz="1900" b="1"/>
              <a:t>pol ure, preden gremo spat</a:t>
            </a:r>
            <a:r>
              <a:rPr lang="sl-SI" sz="1900"/>
              <a:t>.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sl-SI" sz="1900"/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sl-SI" sz="1900"/>
              <a:t>4. “</a:t>
            </a:r>
            <a:r>
              <a:rPr lang="sl-SI" sz="1900" b="1"/>
              <a:t>Z rednim učenjem</a:t>
            </a:r>
            <a:r>
              <a:rPr lang="sl-SI" sz="1900"/>
              <a:t> dosežemo, da je dnevna količina učenja manjša”.</a:t>
            </a:r>
          </a:p>
          <a:p>
            <a:pPr marL="381000" indent="-381000" eaLnBrk="1" hangingPunct="1">
              <a:lnSpc>
                <a:spcPct val="80000"/>
              </a:lnSpc>
            </a:pPr>
            <a:endParaRPr lang="sl-SI" sz="20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Odpravljanje izpitne bojazni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400"/>
              <a:t>Le kadar bojazen </a:t>
            </a:r>
            <a:r>
              <a:rPr lang="sl-SI" sz="2400" b="1"/>
              <a:t>preseže prag učinkovitosti</a:t>
            </a:r>
            <a:r>
              <a:rPr lang="sl-SI" sz="2400"/>
              <a:t>, začne delovati kot </a:t>
            </a:r>
            <a:r>
              <a:rPr lang="sl-SI" sz="2400" b="1"/>
              <a:t>zavora</a:t>
            </a:r>
            <a:r>
              <a:rPr lang="sl-SI" sz="240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sl-SI" sz="2400" b="1"/>
              <a:t>Trdno znanje</a:t>
            </a:r>
            <a:r>
              <a:rPr lang="sl-SI" sz="2400"/>
              <a:t> je najboljše orožje proti izpitni bojazni.</a:t>
            </a:r>
          </a:p>
          <a:p>
            <a:pPr eaLnBrk="1" hangingPunct="1">
              <a:lnSpc>
                <a:spcPct val="80000"/>
              </a:lnSpc>
            </a:pPr>
            <a:r>
              <a:rPr lang="sl-SI" sz="2400"/>
              <a:t>Naš </a:t>
            </a:r>
            <a:r>
              <a:rPr lang="sl-SI" sz="2400" b="1"/>
              <a:t>cilj ni popolna odstranitev bojazni</a:t>
            </a:r>
            <a:r>
              <a:rPr lang="sl-SI" sz="2400"/>
              <a:t>, temveč znižanje na raven, na kateri nam lahko pomaga: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400"/>
              <a:t>1. Z urjenjem </a:t>
            </a:r>
            <a:r>
              <a:rPr lang="sl-SI" sz="2400" b="1"/>
              <a:t>pozitivnega stališča do sebe</a:t>
            </a:r>
            <a:r>
              <a:rPr lang="sl-SI" sz="2400"/>
              <a:t> je mogoče izpitno bojazen zmanjšati.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400"/>
              <a:t>2. </a:t>
            </a:r>
            <a:r>
              <a:rPr lang="sl-SI" sz="2400" b="1"/>
              <a:t>Sprostitev organizma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400"/>
              <a:t>3. </a:t>
            </a:r>
            <a:r>
              <a:rPr lang="sl-SI" sz="2400" b="1"/>
              <a:t>Načrtno zmanjševanje občutljivosti</a:t>
            </a:r>
            <a:r>
              <a:rPr lang="sl-SI" sz="2400"/>
              <a:t> –  skupaj s katero od </a:t>
            </a:r>
            <a:r>
              <a:rPr lang="sl-SI" sz="2400" b="1"/>
              <a:t>tehnik sproščanja</a:t>
            </a:r>
            <a:r>
              <a:rPr lang="sl-SI" sz="2400"/>
              <a:t> organizma.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l-SI" sz="2400"/>
              <a:t>4. Razgovor, </a:t>
            </a:r>
            <a:r>
              <a:rPr lang="sl-SI" sz="2400" b="1"/>
              <a:t>pogovor</a:t>
            </a:r>
          </a:p>
          <a:p>
            <a:pPr eaLnBrk="1" hangingPunct="1">
              <a:lnSpc>
                <a:spcPct val="80000"/>
              </a:lnSpc>
            </a:pPr>
            <a:endParaRPr lang="sl-SI" sz="24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Tehnike postopnega sproščanja: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z="2400"/>
              <a:t>Je razmeroma preprosta tehnika – če je le možno v </a:t>
            </a:r>
            <a:r>
              <a:rPr lang="sl-SI" sz="2400" b="1"/>
              <a:t>ležečem položaju</a:t>
            </a:r>
            <a:r>
              <a:rPr lang="sl-SI" sz="2400"/>
              <a:t> najprej </a:t>
            </a:r>
            <a:r>
              <a:rPr lang="sl-SI" sz="2400" b="1"/>
              <a:t>sprostimo mišice roke,</a:t>
            </a:r>
            <a:r>
              <a:rPr lang="sl-SI" sz="2400"/>
              <a:t> nato </a:t>
            </a:r>
            <a:r>
              <a:rPr lang="sl-SI" sz="2400" b="1"/>
              <a:t>noge, trebuha</a:t>
            </a:r>
            <a:r>
              <a:rPr lang="sl-SI" sz="2400"/>
              <a:t>. .., konča pa se s </a:t>
            </a:r>
            <a:r>
              <a:rPr lang="sl-SI" sz="2400" b="1"/>
              <a:t>popolno sprostitvijo obraznih mišic</a:t>
            </a:r>
            <a:r>
              <a:rPr lang="sl-SI" sz="2400"/>
              <a:t>. Postopno sproščanje je uspešno, če nam med vajami vsako minuto bolj in bolj ohlapnejo posamezne mišične skupine.</a:t>
            </a:r>
          </a:p>
          <a:p>
            <a:pPr eaLnBrk="1" hangingPunct="1">
              <a:lnSpc>
                <a:spcPct val="90000"/>
              </a:lnSpc>
            </a:pPr>
            <a:endParaRPr lang="sl-SI" sz="2400"/>
          </a:p>
          <a:p>
            <a:pPr eaLnBrk="1" hangingPunct="1">
              <a:lnSpc>
                <a:spcPct val="90000"/>
              </a:lnSpc>
            </a:pPr>
            <a:r>
              <a:rPr lang="sl-SI" sz="2400"/>
              <a:t>Vaji za izboljšanje delovanja miselnih funkcij (možno tudi neposredno pred izpitom):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sz="2400"/>
              <a:t>- Vaja “</a:t>
            </a:r>
            <a:r>
              <a:rPr lang="sl-SI" sz="2400" b="1"/>
              <a:t>možganski gumbki”</a:t>
            </a:r>
            <a:endParaRPr lang="en-US" sz="2400" b="1">
              <a:cs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sz="2400"/>
              <a:t>- Vaja “</a:t>
            </a:r>
            <a:r>
              <a:rPr lang="sl-SI" sz="2400" b="1"/>
              <a:t>risanje osmice”</a:t>
            </a:r>
          </a:p>
          <a:p>
            <a:pPr eaLnBrk="1" hangingPunct="1">
              <a:lnSpc>
                <a:spcPct val="90000"/>
              </a:lnSpc>
            </a:pPr>
            <a:endParaRPr lang="sl-SI" sz="24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Viri: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600"/>
              <a:t>A. Sagadin Mlinarič: Poti uspešnega učenja, AZM LU, 1999 (interno učno gradivo)</a:t>
            </a:r>
          </a:p>
          <a:p>
            <a:pPr eaLnBrk="1" hangingPunct="1">
              <a:lnSpc>
                <a:spcPct val="80000"/>
              </a:lnSpc>
            </a:pPr>
            <a:r>
              <a:rPr lang="sl-SI" sz="1600">
                <a:hlinkClick r:id="rId2"/>
              </a:rPr>
              <a:t>www.sinapsa.org</a:t>
            </a:r>
            <a:endParaRPr lang="sl-SI" sz="1600"/>
          </a:p>
          <a:p>
            <a:pPr eaLnBrk="1" hangingPunct="1">
              <a:lnSpc>
                <a:spcPct val="80000"/>
              </a:lnSpc>
            </a:pPr>
            <a:r>
              <a:rPr lang="sl-SI" sz="1600"/>
              <a:t>Dušica Kunaver: Učim se učiti</a:t>
            </a:r>
          </a:p>
          <a:p>
            <a:pPr eaLnBrk="1" hangingPunct="1">
              <a:lnSpc>
                <a:spcPct val="80000"/>
              </a:lnSpc>
            </a:pPr>
            <a:r>
              <a:rPr lang="sl-SI" sz="1600"/>
              <a:t>Barica Marentič Požarnik: Dejavniki in metode uspešnega učenja</a:t>
            </a:r>
          </a:p>
          <a:p>
            <a:pPr eaLnBrk="1" hangingPunct="1">
              <a:lnSpc>
                <a:spcPct val="80000"/>
              </a:lnSpc>
            </a:pPr>
            <a:r>
              <a:rPr lang="sl-SI" sz="1600"/>
              <a:t>Peter Russel: Knjiga o možganih</a:t>
            </a:r>
          </a:p>
          <a:p>
            <a:pPr eaLnBrk="1" hangingPunct="1">
              <a:lnSpc>
                <a:spcPct val="80000"/>
              </a:lnSpc>
            </a:pPr>
            <a:r>
              <a:rPr lang="sl-SI" sz="1600"/>
              <a:t>Milan Setničar: Metode učinkovitega pomnjenja (http://www2.arnes.si/...) Brennan, H. (1999): Kako premagamo pozabljivost; spremenimo način mišljenja, Co Libri, Ljubljana</a:t>
            </a:r>
          </a:p>
          <a:p>
            <a:pPr eaLnBrk="1" hangingPunct="1">
              <a:lnSpc>
                <a:spcPct val="80000"/>
              </a:lnSpc>
            </a:pPr>
            <a:r>
              <a:rPr lang="sl-SI" sz="1600"/>
              <a:t>Buzan, T. (1980): Delaj z glavo, Univerzum, Ljubljana</a:t>
            </a:r>
          </a:p>
          <a:p>
            <a:pPr eaLnBrk="1" hangingPunct="1">
              <a:lnSpc>
                <a:spcPct val="80000"/>
              </a:lnSpc>
            </a:pPr>
            <a:r>
              <a:rPr lang="sl-SI" sz="1600"/>
              <a:t>Dennison, P.(2007):Telovadba za možgane (Brain gym), Rokus Klett d.o.o., Ljubljana</a:t>
            </a:r>
          </a:p>
          <a:p>
            <a:pPr eaLnBrk="1" hangingPunct="1">
              <a:lnSpc>
                <a:spcPct val="80000"/>
              </a:lnSpc>
            </a:pPr>
            <a:r>
              <a:rPr lang="sl-SI" sz="1600"/>
              <a:t>Levy, B. (2005): Zapomnite si vsako ime, Orbis, Ljubljana</a:t>
            </a:r>
          </a:p>
          <a:p>
            <a:pPr eaLnBrk="1" hangingPunct="1">
              <a:lnSpc>
                <a:spcPct val="80000"/>
              </a:lnSpc>
            </a:pPr>
            <a:r>
              <a:rPr lang="sl-SI" sz="1600"/>
              <a:t>O’Brien, D. (2002):Kako urimo spomin, MK, Ljubljana</a:t>
            </a:r>
          </a:p>
          <a:p>
            <a:pPr eaLnBrk="1" hangingPunct="1">
              <a:lnSpc>
                <a:spcPct val="80000"/>
              </a:lnSpc>
            </a:pPr>
            <a:r>
              <a:rPr lang="sl-SI" sz="1600"/>
              <a:t>Russell, P. (1987): Knjiga o možganih; psihologija spomina, DZS, Ljubljana </a:t>
            </a:r>
          </a:p>
          <a:p>
            <a:pPr eaLnBrk="1" hangingPunct="1">
              <a:lnSpc>
                <a:spcPct val="80000"/>
              </a:lnSpc>
            </a:pPr>
            <a:r>
              <a:rPr lang="sl-SI" sz="1600"/>
              <a:t>Urbanc, D. (1996): Vsak lahko izboljša spomin, Učila d.o.o., Tržič </a:t>
            </a:r>
          </a:p>
          <a:p>
            <a:pPr eaLnBrk="1" hangingPunct="1">
              <a:lnSpc>
                <a:spcPct val="80000"/>
              </a:lnSpc>
            </a:pPr>
            <a:r>
              <a:rPr lang="sl-SI" sz="1600">
                <a:hlinkClick r:id="rId3"/>
              </a:rPr>
              <a:t>http://www.braingym-slovenija.si</a:t>
            </a:r>
            <a:r>
              <a:rPr lang="sl-SI" sz="160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sl-SI" sz="1600">
                <a:hlinkClick r:id="rId3"/>
              </a:rPr>
              <a:t>http://</a:t>
            </a:r>
            <a:r>
              <a:rPr lang="sl-SI" sz="1600"/>
              <a:t> </a:t>
            </a:r>
            <a:r>
              <a:rPr lang="sl-SI" sz="1600">
                <a:hlinkClick r:id="rId2"/>
              </a:rPr>
              <a:t>www.sinapsa.org</a:t>
            </a:r>
            <a:endParaRPr lang="sl-SI" sz="16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16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sl-SI" sz="3200"/>
              <a:t>Strategija branja besedila ali celostna metoda učenja teksta -  PV3P</a:t>
            </a:r>
            <a:endParaRPr lang="en-US" sz="3200"/>
          </a:p>
        </p:txBody>
      </p:sp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000" b="1">
                <a:solidFill>
                  <a:srgbClr val="FF0066"/>
                </a:solidFill>
              </a:rPr>
              <a:t>Preglej</a:t>
            </a:r>
            <a:r>
              <a:rPr lang="sl-SI" sz="2000">
                <a:solidFill>
                  <a:srgbClr val="FF0066"/>
                </a:solidFill>
              </a:rPr>
              <a:t> </a:t>
            </a:r>
            <a:r>
              <a:rPr lang="sl-SI" sz="2000"/>
              <a:t>– raziščete besedilo, da dobite celotno sliko preden </a:t>
            </a:r>
            <a:r>
              <a:rPr lang="sl-SI" sz="2000">
                <a:latin typeface="Arial" charset="0"/>
              </a:rPr>
              <a:t>gradivo </a:t>
            </a:r>
            <a:r>
              <a:rPr lang="sl-SI" sz="2000"/>
              <a:t>podrobno obravnavate</a:t>
            </a:r>
            <a:r>
              <a:rPr lang="sl-SI" sz="2000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 b="1">
                <a:solidFill>
                  <a:srgbClr val="FF0066"/>
                </a:solidFill>
              </a:rPr>
              <a:t>Vprašaj se</a:t>
            </a:r>
            <a:r>
              <a:rPr lang="sl-SI" sz="2000"/>
              <a:t> – kaj že veste in kaj je pomembno, da razumete</a:t>
            </a:r>
            <a:r>
              <a:rPr lang="sl-SI" sz="2000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 b="1">
                <a:solidFill>
                  <a:srgbClr val="FF0066"/>
                </a:solidFill>
              </a:rPr>
              <a:t>Preberi</a:t>
            </a:r>
            <a:r>
              <a:rPr lang="sl-SI" sz="2000"/>
              <a:t> – berete z razumevanjem, zabeležite ključne stvari Če ne razumete, preberete počasneje še enkrat</a:t>
            </a:r>
            <a:r>
              <a:rPr lang="sl-SI" sz="2000">
                <a:latin typeface="Arial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 b="1">
                <a:solidFill>
                  <a:srgbClr val="FF0066"/>
                </a:solidFill>
              </a:rPr>
              <a:t>Ponovi</a:t>
            </a:r>
            <a:r>
              <a:rPr lang="sl-SI" sz="2000"/>
              <a:t> – povzamete kar ste prebrali s svojimi besedami. Zapišete si vprašanja, ki se vam ob tem po</a:t>
            </a:r>
            <a:r>
              <a:rPr lang="sl-SI" sz="2000">
                <a:latin typeface="Arial" charset="0"/>
              </a:rPr>
              <a:t>rajajo.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 b="1">
                <a:solidFill>
                  <a:srgbClr val="FF0066"/>
                </a:solidFill>
              </a:rPr>
              <a:t>Preglej</a:t>
            </a:r>
            <a:r>
              <a:rPr lang="sl-SI" sz="2000">
                <a:solidFill>
                  <a:srgbClr val="FF0066"/>
                </a:solidFill>
              </a:rPr>
              <a:t> </a:t>
            </a:r>
            <a:r>
              <a:rPr lang="sl-SI" sz="2000"/>
              <a:t>– ponovno preletite, kar ste zapisali</a:t>
            </a:r>
            <a:r>
              <a:rPr lang="sl-SI" sz="2000">
                <a:latin typeface="Arial" charset="0"/>
              </a:rPr>
              <a:t>.</a:t>
            </a:r>
            <a:endParaRPr lang="en-US" sz="2000"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Branje je predpogoj učenja: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400" dirty="0">
                <a:solidFill>
                  <a:srgbClr val="0000CC"/>
                </a:solidFill>
              </a:rPr>
              <a:t>človek pridobi tri četrtine informacij z branjem in samo eno četrtino s poslušanjem;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400" dirty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400" i="1" dirty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sl-SI" sz="2400" dirty="0">
                <a:solidFill>
                  <a:srgbClr val="6600CC"/>
                </a:solidFill>
              </a:rPr>
              <a:t>počasi beremo </a:t>
            </a:r>
            <a:r>
              <a:rPr lang="sl-SI" sz="2400" u="sng" dirty="0">
                <a:solidFill>
                  <a:srgbClr val="6600CC"/>
                </a:solidFill>
              </a:rPr>
              <a:t>težko razumljivo gradivo</a:t>
            </a:r>
            <a:r>
              <a:rPr lang="sl-SI" sz="2400" dirty="0">
                <a:solidFill>
                  <a:srgbClr val="6600CC"/>
                </a:solidFill>
              </a:rPr>
              <a:t> in </a:t>
            </a:r>
            <a:r>
              <a:rPr lang="sl-SI" sz="2400" u="sng" dirty="0">
                <a:solidFill>
                  <a:srgbClr val="6600CC"/>
                </a:solidFill>
              </a:rPr>
              <a:t>tisto, ki ga slabo poznamo</a:t>
            </a:r>
            <a:r>
              <a:rPr lang="sl-SI" sz="2400" dirty="0">
                <a:solidFill>
                  <a:srgbClr val="6600CC"/>
                </a:solidFill>
              </a:rPr>
              <a:t> (zelo zahtevne strokovne knjige), </a:t>
            </a:r>
            <a:r>
              <a:rPr lang="sl-SI" sz="2400" u="sng" dirty="0">
                <a:solidFill>
                  <a:srgbClr val="6600CC"/>
                </a:solidFill>
              </a:rPr>
              <a:t>nove besede in pojme</a:t>
            </a:r>
            <a:r>
              <a:rPr lang="sl-SI" sz="2400" dirty="0">
                <a:solidFill>
                  <a:srgbClr val="6600CC"/>
                </a:solidFill>
              </a:rPr>
              <a:t> (tujke), </a:t>
            </a:r>
            <a:r>
              <a:rPr lang="sl-SI" sz="2400" u="sng" dirty="0">
                <a:solidFill>
                  <a:srgbClr val="6600CC"/>
                </a:solidFill>
              </a:rPr>
              <a:t>tekste v tujem jeziku</a:t>
            </a:r>
            <a:r>
              <a:rPr lang="sl-SI" sz="2400" u="sng" dirty="0">
                <a:solidFill>
                  <a:srgbClr val="6600CC"/>
                </a:solidFill>
                <a:latin typeface="Arial" charset="0"/>
              </a:rPr>
              <a:t> ipd</a:t>
            </a:r>
            <a:r>
              <a:rPr lang="sl-SI" sz="2400" u="sng" dirty="0">
                <a:solidFill>
                  <a:srgbClr val="6600CC"/>
                </a:solidFill>
              </a:rPr>
              <a:t>.</a:t>
            </a:r>
            <a:endParaRPr lang="sl-SI" sz="2400" dirty="0">
              <a:solidFill>
                <a:srgbClr val="6600CC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sl-SI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sl-SI"/>
              <a:t>Strategija priprave zapiskov</a:t>
            </a:r>
            <a:endParaRPr lang="en-US"/>
          </a:p>
        </p:txBody>
      </p:sp>
      <p:sp>
        <p:nvSpPr>
          <p:cNvPr id="2662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000"/>
              <a:t>Ko berete besedilo, se vam že sproti pojavljajo določena vprašanja.Ko iščete odgovore na vprašanja, je dobro, da imate zmeraj v roki pisalo, da si lahko sproti beležite važne stvari.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/>
              <a:t>Sprotno beleženje važnih informacij vam bo hkrati pomagalo, da boste bolj zbrani pri branju gradiva.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/>
              <a:t>Sprotno zapisovanje ključnih besed vam bo prav tako pomagalo, da boste bolje razumeli gradivo, ki ga berete.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/>
              <a:t>Če naletite na nekaj, kar ne razumete, poiščite odgovor (običajno vam bo to ostalo še posebej dobro v spominu) in nadaljujte z branjem.</a:t>
            </a:r>
            <a:endParaRPr lang="en-US" sz="200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sl-SI"/>
              <a:t>Seznam tehnik priprave zapiskov</a:t>
            </a:r>
            <a:endParaRPr lang="en-US"/>
          </a:p>
        </p:txBody>
      </p:sp>
      <p:sp>
        <p:nvSpPr>
          <p:cNvPr id="2867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000"/>
              <a:t>Podčrtajte ključne informacije.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/>
              <a:t>Obkrožite definicije.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/>
              <a:t>Napišite ključne besede in definicije na robu.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/>
              <a:t>Označite pomembne informacije s ključnimi besedami ali simboli na robu.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/>
              <a:t>Zapišite si kratke povzetke na koncu vsakega poglavja.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/>
              <a:t>Napišite vprašanja na robu odstavka, kjer je  odgovor.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l-SI" sz="2000"/>
          </a:p>
          <a:p>
            <a:pPr eaLnBrk="1" hangingPunct="1">
              <a:lnSpc>
                <a:spcPct val="80000"/>
              </a:lnSpc>
            </a:pPr>
            <a:r>
              <a:rPr lang="sl-SI" sz="2000"/>
              <a:t>Navedite korake v postopku s številkami na robu.</a:t>
            </a:r>
            <a:endParaRPr lang="en-US" sz="200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/>
              <a:t>IZDELAVA ZAPISKOV: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sl-SI" sz="3000" u="sng" dirty="0"/>
              <a:t>Kakšne so funkcije pisanja zapiskov ?</a:t>
            </a:r>
          </a:p>
          <a:p>
            <a:pPr eaLnBrk="1" hangingPunct="1">
              <a:buFontTx/>
              <a:buNone/>
              <a:defRPr/>
            </a:pPr>
            <a:endParaRPr lang="sl-SI" sz="3000" u="sng" dirty="0">
              <a:solidFill>
                <a:schemeClr val="folHlink"/>
              </a:solidFill>
            </a:endParaRPr>
          </a:p>
          <a:p>
            <a:pPr eaLnBrk="1" hangingPunct="1">
              <a:defRPr/>
            </a:pPr>
            <a:r>
              <a:rPr lang="sl-SI" dirty="0"/>
              <a:t>učni snovi vsilijo</a:t>
            </a:r>
            <a:r>
              <a:rPr lang="sl-SI" dirty="0">
                <a:solidFill>
                  <a:schemeClr val="folHlink"/>
                </a:solidFill>
              </a:rPr>
              <a:t> </a:t>
            </a:r>
            <a:r>
              <a:rPr lang="sl-SI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določeno ORGANIZACIJO</a:t>
            </a:r>
          </a:p>
          <a:p>
            <a:pPr eaLnBrk="1" hangingPunct="1">
              <a:buFontTx/>
              <a:buNone/>
              <a:defRPr/>
            </a:pPr>
            <a:endParaRPr lang="sl-SI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sl-SI" dirty="0"/>
              <a:t>usmerjajo pozornost na</a:t>
            </a:r>
            <a:r>
              <a:rPr lang="sl-SI" dirty="0">
                <a:solidFill>
                  <a:schemeClr val="folHlink"/>
                </a:solidFill>
              </a:rPr>
              <a:t> </a:t>
            </a:r>
            <a:r>
              <a:rPr lang="sl-SI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POMEMBNO in NAPISANO</a:t>
            </a:r>
          </a:p>
          <a:p>
            <a:pPr eaLnBrk="1" hangingPunct="1">
              <a:buFontTx/>
              <a:buNone/>
              <a:defRPr/>
            </a:pPr>
            <a:endParaRPr lang="sl-SI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b="1"/>
              <a:t>Izdelava zapiskov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sl-SI" sz="2800" b="1">
                <a:solidFill>
                  <a:schemeClr val="hlink"/>
                </a:solidFill>
              </a:rPr>
              <a:t>POMEMBNO:</a:t>
            </a:r>
          </a:p>
          <a:p>
            <a:pPr eaLnBrk="1" hangingPunct="1">
              <a:buFontTx/>
              <a:buChar char="-"/>
              <a:defRPr/>
            </a:pPr>
            <a:r>
              <a:rPr lang="sl-SI" sz="2800" b="1">
                <a:solidFill>
                  <a:srgbClr val="FF0066"/>
                </a:solidFill>
              </a:rPr>
              <a:t>TISKANJE</a:t>
            </a:r>
          </a:p>
          <a:p>
            <a:pPr eaLnBrk="1" hangingPunct="1">
              <a:buFontTx/>
              <a:buChar char="-"/>
              <a:defRPr/>
            </a:pPr>
            <a:r>
              <a:rPr lang="sl-SI" sz="2800" b="1" u="sng">
                <a:solidFill>
                  <a:schemeClr val="tx2"/>
                </a:solidFill>
              </a:rPr>
              <a:t>pisanje na črte</a:t>
            </a:r>
          </a:p>
          <a:p>
            <a:pPr eaLnBrk="1" hangingPunct="1">
              <a:buFontTx/>
              <a:buChar char="-"/>
              <a:defRPr/>
            </a:pPr>
            <a:r>
              <a:rPr lang="sl-SI" sz="2800" b="1"/>
              <a:t>znamenja, simboli</a:t>
            </a:r>
          </a:p>
          <a:p>
            <a:pPr eaLnBrk="1" hangingPunct="1">
              <a:buFontTx/>
              <a:buChar char="-"/>
              <a:defRPr/>
            </a:pPr>
            <a:r>
              <a:rPr lang="sl-SI" sz="2800" b="1">
                <a:solidFill>
                  <a:schemeClr val="hlink"/>
                </a:solidFill>
              </a:rPr>
              <a:t>obkroževanje</a:t>
            </a:r>
          </a:p>
          <a:p>
            <a:pPr eaLnBrk="1" hangingPunct="1">
              <a:buFontTx/>
              <a:buChar char="-"/>
              <a:defRPr/>
            </a:pPr>
            <a:r>
              <a:rPr lang="sl-SI" sz="4100" b="1" u="sng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 Z  R  A  Z  I  T  O  S  T</a:t>
            </a:r>
          </a:p>
          <a:p>
            <a:pPr eaLnBrk="1" hangingPunct="1">
              <a:buFontTx/>
              <a:buChar char="-"/>
              <a:defRPr/>
            </a:pPr>
            <a:r>
              <a:rPr lang="sl-SI" sz="2800" b="1">
                <a:solidFill>
                  <a:schemeClr val="tx2"/>
                </a:solidFill>
              </a:rPr>
              <a:t>združevanje različnih območij</a:t>
            </a:r>
          </a:p>
          <a:p>
            <a:pPr eaLnBrk="1" hangingPunct="1">
              <a:buFontTx/>
              <a:buChar char="-"/>
              <a:defRPr/>
            </a:pPr>
            <a:r>
              <a:rPr lang="sl-SI" sz="2800" b="1"/>
              <a:t>uporaba različnih barv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loni">
  <a:themeElements>
    <a:clrScheme name="Baloni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oni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oni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i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i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i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i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i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oni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i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oni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03411b-520c-42b4-9035-cc1696a6ffea" xsi:nil="true"/>
    <lcf76f155ced4ddcb4097134ff3c332f xmlns="b05ccfb1-857d-408e-8a08-5f1e641e10a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EF4805A6C1E224B949451820218AF5E" ma:contentTypeVersion="17" ma:contentTypeDescription="Ustvari nov dokument." ma:contentTypeScope="" ma:versionID="8134baedddeb12689ec29bcaba314901">
  <xsd:schema xmlns:xsd="http://www.w3.org/2001/XMLSchema" xmlns:xs="http://www.w3.org/2001/XMLSchema" xmlns:p="http://schemas.microsoft.com/office/2006/metadata/properties" xmlns:ns2="b05ccfb1-857d-408e-8a08-5f1e641e10a5" xmlns:ns3="3c03411b-520c-42b4-9035-cc1696a6ffea" targetNamespace="http://schemas.microsoft.com/office/2006/metadata/properties" ma:root="true" ma:fieldsID="803d7fefee2fd74589b0fde5f2dbcfec" ns2:_="" ns3:_="">
    <xsd:import namespace="b05ccfb1-857d-408e-8a08-5f1e641e10a5"/>
    <xsd:import namespace="3c03411b-520c-42b4-9035-cc1696a6ff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5ccfb1-857d-408e-8a08-5f1e641e1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Oznake slike" ma:readOnly="false" ma:fieldId="{5cf76f15-5ced-4ddc-b409-7134ff3c332f}" ma:taxonomyMulti="true" ma:sspId="6d752580-e914-4886-8e1d-eb074db41e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03411b-520c-42b4-9035-cc1696a6ffe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4979c29-db9c-4175-8eee-5bb14a51766f}" ma:internalName="TaxCatchAll" ma:showField="CatchAllData" ma:web="3c03411b-520c-42b4-9035-cc1696a6ff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1AAD30-738E-40FE-8DC9-A29816BFB8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FA9080-5EC4-46AD-AFCD-0CE3FA8C4970}">
  <ds:schemaRefs>
    <ds:schemaRef ds:uri="http://schemas.microsoft.com/office/2006/metadata/properties"/>
    <ds:schemaRef ds:uri="http://schemas.microsoft.com/office/infopath/2007/PartnerControls"/>
    <ds:schemaRef ds:uri="3c03411b-520c-42b4-9035-cc1696a6ffea"/>
    <ds:schemaRef ds:uri="b05ccfb1-857d-408e-8a08-5f1e641e10a5"/>
  </ds:schemaRefs>
</ds:datastoreItem>
</file>

<file path=customXml/itemProps3.xml><?xml version="1.0" encoding="utf-8"?>
<ds:datastoreItem xmlns:ds="http://schemas.openxmlformats.org/officeDocument/2006/customXml" ds:itemID="{399AE75F-B770-46EA-AE0B-14F818BC3830}"/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790</TotalTime>
  <Words>2163</Words>
  <Application>Microsoft Office PowerPoint</Application>
  <PresentationFormat>Diaprojekcija na zaslonu (4:3)</PresentationFormat>
  <Paragraphs>246</Paragraphs>
  <Slides>36</Slides>
  <Notes>6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36</vt:i4>
      </vt:variant>
    </vt:vector>
  </HeadingPairs>
  <TitlesOfParts>
    <vt:vector size="40" baseType="lpstr">
      <vt:lpstr>Arial</vt:lpstr>
      <vt:lpstr>Calibri</vt:lpstr>
      <vt:lpstr>Verdana</vt:lpstr>
      <vt:lpstr>Baloni</vt:lpstr>
      <vt:lpstr>Učna delavnica “Učim se (na)učiti”</vt:lpstr>
      <vt:lpstr>Strategije za uspešno učenje </vt:lpstr>
      <vt:lpstr>Osnove učinkovitega učenja – priprave na izpit</vt:lpstr>
      <vt:lpstr>Strategija branja besedila ali celostna metoda učenja teksta -  PV3P</vt:lpstr>
      <vt:lpstr>Branje je predpogoj učenja:</vt:lpstr>
      <vt:lpstr>Strategija priprave zapiskov</vt:lpstr>
      <vt:lpstr>Seznam tehnik priprave zapiskov</vt:lpstr>
      <vt:lpstr>IZDELAVA ZAPISKOV:</vt:lpstr>
      <vt:lpstr>Izdelava zapiskov</vt:lpstr>
      <vt:lpstr>Ključne besede:</vt:lpstr>
      <vt:lpstr>Miselni vzorci</vt:lpstr>
      <vt:lpstr>Cilj miselnih vzorcev je:</vt:lpstr>
      <vt:lpstr>Primer miselnega vzorca:</vt:lpstr>
      <vt:lpstr>Učna metoda 6K</vt:lpstr>
      <vt:lpstr>Zakonitosti pomnjenja</vt:lpstr>
      <vt:lpstr>Efekt začetka in konca</vt:lpstr>
      <vt:lpstr>Pomnjenje:</vt:lpstr>
      <vt:lpstr>Pomnjenje:</vt:lpstr>
      <vt:lpstr>Krivulja pozabljanja po Ebbinghausu</vt:lpstr>
      <vt:lpstr>Krivulja pozabljanja:</vt:lpstr>
      <vt:lpstr>Krivulja pozabljanja:</vt:lpstr>
      <vt:lpstr>Vaja</vt:lpstr>
      <vt:lpstr>PowerPointova predstavitev</vt:lpstr>
      <vt:lpstr>Povezava informacij v smiselno celoto!</vt:lpstr>
      <vt:lpstr>Vaja </vt:lpstr>
      <vt:lpstr>PowerPointova predstavitev</vt:lpstr>
      <vt:lpstr>Hrana za možgane</vt:lpstr>
      <vt:lpstr>Hrana za možgane</vt:lpstr>
      <vt:lpstr>Raba in napotki:</vt:lpstr>
      <vt:lpstr>Raba in napotki:</vt:lpstr>
      <vt:lpstr>Raba in napotki:</vt:lpstr>
      <vt:lpstr>Škodljiva notranja stanja</vt:lpstr>
      <vt:lpstr>Odprava škodljivih notranjih stanj</vt:lpstr>
      <vt:lpstr>Odpravljanje izpitne bojazni</vt:lpstr>
      <vt:lpstr>Tehnike postopnega sproščanja:</vt:lpstr>
      <vt:lpstr>Viri: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ŠOŠTARIČ ANITA</dc:creator>
  <cp:lastModifiedBy>Anja Senekovič Korat</cp:lastModifiedBy>
  <cp:revision>56</cp:revision>
  <dcterms:created xsi:type="dcterms:W3CDTF">2010-12-08T17:14:26Z</dcterms:created>
  <dcterms:modified xsi:type="dcterms:W3CDTF">2024-03-11T07:25:49Z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0x010100DEF4805A6C1E224B949451820218AF5E</vt:lpwstr>
  </property>
  <property fmtid="{D5CDD505-2E9C-101B-9397-08002B2CF9AE}" pid="3" name="MediaServiceImageTags">
    <vt:lpwstr/>
  </property>
</Properties>
</file>